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1" r:id="rId4"/>
  </p:sldMasterIdLst>
  <p:notesMasterIdLst>
    <p:notesMasterId r:id="rId18"/>
  </p:notesMasterIdLst>
  <p:handoutMasterIdLst>
    <p:handoutMasterId r:id="rId19"/>
  </p:handoutMasterIdLst>
  <p:sldIdLst>
    <p:sldId id="2285" r:id="rId5"/>
    <p:sldId id="2293" r:id="rId6"/>
    <p:sldId id="294" r:id="rId7"/>
    <p:sldId id="2291" r:id="rId8"/>
    <p:sldId id="1327" r:id="rId9"/>
    <p:sldId id="2279" r:id="rId10"/>
    <p:sldId id="2290" r:id="rId11"/>
    <p:sldId id="2292" r:id="rId12"/>
    <p:sldId id="2286" r:id="rId13"/>
    <p:sldId id="2287" r:id="rId14"/>
    <p:sldId id="2283" r:id="rId15"/>
    <p:sldId id="2288" r:id="rId16"/>
    <p:sldId id="1349" r:id="rId17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A5BC0D-C312-622A-1D5F-D76FE89823C1}" name="Samantha Johnson" initials="SJ" userId="S::samantha.johnson@cipp.org.uk::8389c4ae-2c10-49bd-abce-4e0b30078d4a" providerId="AD"/>
  <p188:author id="{42C74C26-10A9-1CAA-B0AA-766AB1FC7143}" name="Mathew Akrigg" initials="MA" userId="S::mathew.akrigg@cipp.org.uk::8e5949d9-7391-42ab-8b37-71d18c85e7d6" providerId="AD"/>
  <p188:author id="{C67BCA29-C873-BFD0-1405-DBE1F9EB7332}" name="Ricardo Costa" initials="RC" userId="S::ricardo.costa@cipp.org.uk::0c00e787-bc33-45f7-ac37-74dd6a6b9cc3" providerId="AD"/>
  <p188:author id="{7C237D44-0BF2-EF41-2C59-A161B787B33B}" name="Samantha O'Sullivan" initials="SO" userId="S::samantha.osullivan@cipp.org.uk::fa0b4984-5f78-42a8-9c56-b7b6696367ec" providerId="AD"/>
  <p188:author id="{0F983DBF-B1C0-48E5-BCAA-5CC093BE2543}" name="Lauren Handley" initials="LH" userId="S::lauren.handley@cipp.org.uk::fa783f82-2598-4a64-9e7d-31e4eef80ce0" providerId="AD"/>
  <p188:author id="{5A1956F5-4BC5-CE71-38AB-F2158E80F4C4}" name="Lora Murphy" initials="LM" userId="S::lora.murphy@cipp.org.uk::e81ee4ec-869f-4478-90ec-82301c5a3f2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ardo Costa" initials="RC" lastIdx="17" clrIdx="0">
    <p:extLst>
      <p:ext uri="{19B8F6BF-5375-455C-9EA6-DF929625EA0E}">
        <p15:presenceInfo xmlns:p15="http://schemas.microsoft.com/office/powerpoint/2012/main" userId="S::ricardo.costa@cipp.org.uk::0c00e787-bc33-45f7-ac37-74dd6a6b9c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00467A"/>
    <a:srgbClr val="005A9E"/>
    <a:srgbClr val="EAB200"/>
    <a:srgbClr val="0068CD"/>
    <a:srgbClr val="FA6804"/>
    <a:srgbClr val="DE5C04"/>
    <a:srgbClr val="FFC000"/>
    <a:srgbClr val="5E1F8D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7" autoAdjust="0"/>
    <p:restoredTop sz="86918" autoAdjust="0"/>
  </p:normalViewPr>
  <p:slideViewPr>
    <p:cSldViewPr snapToGrid="0">
      <p:cViewPr varScale="1">
        <p:scale>
          <a:sx n="110" d="100"/>
          <a:sy n="110" d="100"/>
        </p:scale>
        <p:origin x="16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avis" userId="ba54894e-8707-4982-9b44-88ce5ace586b" providerId="ADAL" clId="{090F9E27-FAF8-5850-91CB-B0521295B8D6}"/>
    <pc:docChg chg="custSel addSld modSld">
      <pc:chgData name="Nicole Davis" userId="ba54894e-8707-4982-9b44-88ce5ace586b" providerId="ADAL" clId="{090F9E27-FAF8-5850-91CB-B0521295B8D6}" dt="2026-07-09T11:03:22.366" v="14" actId="1076"/>
      <pc:docMkLst>
        <pc:docMk/>
      </pc:docMkLst>
      <pc:sldChg chg="addSp delSp modSp mod">
        <pc:chgData name="Nicole Davis" userId="ba54894e-8707-4982-9b44-88ce5ace586b" providerId="ADAL" clId="{090F9E27-FAF8-5850-91CB-B0521295B8D6}" dt="2026-07-09T11:03:22.366" v="14" actId="1076"/>
        <pc:sldMkLst>
          <pc:docMk/>
          <pc:sldMk cId="1727541604" sldId="2285"/>
        </pc:sldMkLst>
        <pc:picChg chg="add mod">
          <ac:chgData name="Nicole Davis" userId="ba54894e-8707-4982-9b44-88ce5ace586b" providerId="ADAL" clId="{090F9E27-FAF8-5850-91CB-B0521295B8D6}" dt="2026-07-09T11:02:38.986" v="3" actId="14100"/>
          <ac:picMkLst>
            <pc:docMk/>
            <pc:sldMk cId="1727541604" sldId="2285"/>
            <ac:picMk id="3" creationId="{9732F36A-DE51-EFC6-2B4A-47A33CDBDF52}"/>
          </ac:picMkLst>
        </pc:picChg>
        <pc:picChg chg="add del mod">
          <ac:chgData name="Nicole Davis" userId="ba54894e-8707-4982-9b44-88ce5ace586b" providerId="ADAL" clId="{090F9E27-FAF8-5850-91CB-B0521295B8D6}" dt="2026-07-09T11:03:12.571" v="9" actId="478"/>
          <ac:picMkLst>
            <pc:docMk/>
            <pc:sldMk cId="1727541604" sldId="2285"/>
            <ac:picMk id="5" creationId="{8587537C-2F62-8B86-8A70-246B422A0978}"/>
          </ac:picMkLst>
        </pc:picChg>
        <pc:picChg chg="add mod">
          <ac:chgData name="Nicole Davis" userId="ba54894e-8707-4982-9b44-88ce5ace586b" providerId="ADAL" clId="{090F9E27-FAF8-5850-91CB-B0521295B8D6}" dt="2026-07-09T11:03:22.366" v="14" actId="1076"/>
          <ac:picMkLst>
            <pc:docMk/>
            <pc:sldMk cId="1727541604" sldId="2285"/>
            <ac:picMk id="7" creationId="{979D689E-99E1-ECBB-4DAF-302FEF46EE42}"/>
          </ac:picMkLst>
        </pc:picChg>
      </pc:sldChg>
      <pc:sldChg chg="new">
        <pc:chgData name="Nicole Davis" userId="ba54894e-8707-4982-9b44-88ce5ace586b" providerId="ADAL" clId="{090F9E27-FAF8-5850-91CB-B0521295B8D6}" dt="2026-07-09T10:59:16.870" v="0" actId="680"/>
        <pc:sldMkLst>
          <pc:docMk/>
          <pc:sldMk cId="1870424205" sldId="229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3680A4-2B11-410E-A841-87D401038D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723A55-3B3C-48B9-8724-A03D23E16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4D48-60DE-48B2-AF26-5BB745CB7E52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3D9E-E7FB-4CB4-A823-09F9387C8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591A1-CDF9-48AB-A71A-8E43B7140D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EC35-91D6-4039-BB29-6F5AC134C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29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B9C2C2-6C80-4064-B40F-86553E8FE1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1FFA-5A72-4300-8B58-FB84F4881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B79E8-90E8-4C37-9BE4-AD5F2D6D311D}" type="datetimeFigureOut">
              <a:rPr lang="en-GB" smtClean="0"/>
              <a:t>09/07/2026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8CA31BC-5EAC-4E00-A2C1-E012382C0F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E636AE2-8584-4BFD-A6C0-F78F5B532A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F58A-5351-45B4-A7BC-FD5D9F0C41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E3A42-EAB8-4293-ADF2-600CF868BB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F555-2F44-4D3A-8C7C-DFFE18E167A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9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596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4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  <a:p>
            <a:r>
              <a:rPr lang="en-GB" dirty="0"/>
              <a:t>Ideally use this version with picture for most impact but if no picture available, delete this slide and use the next slide with text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43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0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148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to list your National Payroll Week activities. If you have nothing planned, this slide can be removed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5CF555-2F44-4D3A-8C7C-DFFE18E167A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5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NOTES: this can vary for in-house and bureau – please remove or amend accordingly.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8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D29A31A-57D5-D5A0-D717-58AF5461D4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27E5EEA-3045-47FD-54E5-D0419F1DC013}"/>
              </a:ext>
            </a:extLst>
          </p:cNvPr>
          <p:cNvSpPr txBox="1">
            <a:spLocks/>
          </p:cNvSpPr>
          <p:nvPr userDrawn="1"/>
        </p:nvSpPr>
        <p:spPr>
          <a:xfrm>
            <a:off x="651431" y="1430377"/>
            <a:ext cx="8090233" cy="222846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importance of payroll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ECC538-E999-3BA3-A126-E26D43A54199}"/>
              </a:ext>
            </a:extLst>
          </p:cNvPr>
          <p:cNvCxnSpPr>
            <a:cxnSpLocks/>
          </p:cNvCxnSpPr>
          <p:nvPr userDrawn="1"/>
        </p:nvCxnSpPr>
        <p:spPr>
          <a:xfrm>
            <a:off x="816864" y="3878298"/>
            <a:ext cx="4608576" cy="0"/>
          </a:xfrm>
          <a:prstGeom prst="line">
            <a:avLst/>
          </a:prstGeom>
          <a:ln w="8890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D2B7378-20D8-9B6E-52C0-5661320A3D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99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CD5F98-EC5B-4C80-4518-233D8FBA76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6479DB3A-C6F0-6E34-F25D-B37909CE70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70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8730F948-3C49-BD69-5FAA-279A2C2F00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731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419D802-7447-B2BF-4C15-1FDF5D11D8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19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F5C7454-F34A-4EB4-1730-9893038465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4430" y="1969102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800C0701-CC8B-9386-11BD-B729E6BC57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6914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040B2F09-2C44-1D33-6E77-CA8DE0C91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22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77872C68-880F-DD3D-F850-8320F58D5D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87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3639D2C3-5FEE-06C3-833E-437B1613FF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75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B8558EB3-DD21-262B-067F-61E990F6C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86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868776CB-07E5-2E31-1F96-CF12C2DCBB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94557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1391435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(text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187146"/>
            <a:ext cx="7650892" cy="311351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 names here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43806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21566945-357F-4F7B-421C-1A9CBF7E99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8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5B5E9-EB85-927D-2FD2-2C9AAD08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F0D31849-0755-3E81-6655-C1C422E914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2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est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55A884-6CFB-81FD-9B44-62A691BBF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8E6D97-9A83-8A63-DDAF-272EDD1192B1}"/>
              </a:ext>
            </a:extLst>
          </p:cNvPr>
          <p:cNvSpPr txBox="1"/>
          <p:nvPr userDrawn="1"/>
        </p:nvSpPr>
        <p:spPr>
          <a:xfrm>
            <a:off x="496711" y="2822222"/>
            <a:ext cx="52493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83612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C bespoke 15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6740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0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127" r:id="rId2"/>
    <p:sldLayoutId id="2147484128" r:id="rId3"/>
    <p:sldLayoutId id="2147484129" r:id="rId4"/>
    <p:sldLayoutId id="2147484130" r:id="rId5"/>
    <p:sldLayoutId id="2147484133" r:id="rId6"/>
    <p:sldLayoutId id="2147484131" r:id="rId7"/>
    <p:sldLayoutId id="2147484132" r:id="rId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32F36A-DE51-EFC6-2B4A-47A33CDBD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9D689E-99E1-ECBB-4DAF-302FEF46E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796" y="1512807"/>
            <a:ext cx="4370408" cy="326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4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90D8C8-71B0-B2AE-9826-BF7056A65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AB4A17-A502-D7D4-7697-346518F6AA6F}"/>
              </a:ext>
            </a:extLst>
          </p:cNvPr>
          <p:cNvSpPr/>
          <p:nvPr/>
        </p:nvSpPr>
        <p:spPr>
          <a:xfrm>
            <a:off x="63420" y="626681"/>
            <a:ext cx="119002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or bad data can cause: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Non-payment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Additional work correcting errors can then cause further errors or delays.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you know your payroll cut-off dates, to ensure data is received by payroll on time.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EEB5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46E3AE1-FE60-D2EA-C005-6C6F82CBD5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52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F7ECCB-235E-B22C-4E24-B5929DAABD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676"/>
            <a:ext cx="12191999" cy="685799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9885A-F886-1132-95AB-730E03DD66E2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8AE6CEA8-2E2F-7A3B-8D70-9D92546E8B9A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Errors happen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693270" y="1626335"/>
            <a:ext cx="5753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Errors can happen for a variety of reasons, including not receiving important information in time for payroll processing.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errors happen, in the first instance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Contact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will work to ensure that any error is corrected as soon as possible.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SLAs for queries 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SLAs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C7A6AC-0BC0-0B01-72E2-EF4081CC50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449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01A007-1A2B-5726-E150-23E1B2DD4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1795701" y="2115265"/>
            <a:ext cx="8113601" cy="474273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there any processes or systems that you can see how to improve?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and we can work towards a better outcome for everyone.</a:t>
            </a: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FA5B9031-AFCD-C054-43D8-B5244EB8748D}"/>
              </a:ext>
            </a:extLst>
          </p:cNvPr>
          <p:cNvSpPr txBox="1">
            <a:spLocks/>
          </p:cNvSpPr>
          <p:nvPr/>
        </p:nvSpPr>
        <p:spPr>
          <a:xfrm>
            <a:off x="1029387" y="453186"/>
            <a:ext cx="10133226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How can we make things smoother?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DBE03CA-1711-073C-04DA-6C8D53260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95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D1C927F-BC06-C89E-3173-A1FC65659D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41" y="5807080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8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424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5AFF314-4B3C-7327-4D28-88D50EC6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990F831-CAE1-0A1C-91E7-6A10249D1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A81DABA4-5F15-60F3-7848-433009FD72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6B8A4BF6-D17F-DA28-5DEF-CCFE353AB2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9871B512-630B-7C01-B1FC-5C9E56CBE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5E243F72-9F84-1B42-D033-B3BD25326C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39F80FC7-5698-3146-D2C4-478C42E6F2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7C0922CC-9C7C-1496-970B-E596C4D00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59FB2865-764C-75CA-697F-AD900A3161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756979-39C9-2E84-BE55-2815413EA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CB5A6B58-50A4-203A-7657-AEE4CFC427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785ABA8-A1EC-F912-4647-694B4845AE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itle 51">
            <a:extLst>
              <a:ext uri="{FF2B5EF4-FFF2-40B4-BE49-F238E27FC236}">
                <a16:creationId xmlns:a16="http://schemas.microsoft.com/office/drawing/2014/main" id="{D575382A-3228-2EE3-7023-A843FE50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C875971-EE2B-B640-ECCC-7F9C1B7B2F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6616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AA0A0-2507-E526-018A-638F5BF1A2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E28921-3B84-7F8E-27F9-97EDE422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DD96170-2FD0-4E54-AEDB-9934628E41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9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larm clocks with mouths">
            <a:extLst>
              <a:ext uri="{FF2B5EF4-FFF2-40B4-BE49-F238E27FC236}">
                <a16:creationId xmlns:a16="http://schemas.microsoft.com/office/drawing/2014/main" id="{D9C429DC-64E6-FD85-D26F-F90F7008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693270" y="1421027"/>
            <a:ext cx="6256170" cy="509098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payroll departments main aim is to ensure employees are paid: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Accurately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Correctly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 time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(and compliantly, in line with legislation).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Payroll ensures employers / clients are performing their legal duties, workers get their hard-earned wages, and the economy is running.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end of the day, it's all about pay! Paid employees are happy employees.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Everyone wants to be paid the right amount, at the right time, and we do our best to do just that.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5D413788-854C-456F-A44F-AF2FD3A529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is payroll?</a:t>
            </a:r>
          </a:p>
        </p:txBody>
      </p:sp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47DE92A-FF75-3AC6-49DF-0BF90AAC6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640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25BD9DA-5A4F-AE03-9A1E-F5E7A8CD9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40768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-24384" y="0"/>
            <a:ext cx="12240768" cy="6930735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786994" y="1532123"/>
            <a:ext cx="10624718" cy="48320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payroll department is responsible for: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Paying salaries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Applying tax codes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(but we cannot change them unless HMRC tells us to)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tax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National Insurance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Sickness pay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Parental leave (such as maternity and paternity)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Handling employee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External stakeholder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Processing benefits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Providing payslips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Making payments on time (employees, clients, third parties)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Handing deductions to HMRC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Reporting of deductions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processing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reporting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Testing and updating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Keeping up to date with legislation, case law and best practice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much more.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76C2BA69-1398-2747-5F64-A02304B4FB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do payroll do?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B7EA5E1-261E-CA36-91F6-8069BF4587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20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56C16A-99A0-DC55-330B-EECDFB07C42B}"/>
              </a:ext>
            </a:extLst>
          </p:cNvPr>
          <p:cNvSpPr/>
          <p:nvPr/>
        </p:nvSpPr>
        <p:spPr>
          <a:xfrm>
            <a:off x="280416" y="285811"/>
            <a:ext cx="11655552" cy="5521269"/>
          </a:xfrm>
          <a:prstGeom prst="rect">
            <a:avLst/>
          </a:prstGeom>
          <a:solidFill>
            <a:srgbClr val="00467A">
              <a:alpha val="70723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F22C99-14F4-694E-180B-0FDFC11E26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90725" y="1479550"/>
            <a:ext cx="10201275" cy="42545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Payroll professionals need to deal with over 170 pieces of legislation that effects how we do things…and this is constantly growing!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of processing payroll (PAYE) was introduced in 1944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to report this (RTI) was introduced in 2013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said that Albert Einstein quoted </a:t>
            </a:r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‘‘the hardest thing to understand in the world is the income tax”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5 September 2025 is National Payroll Week (NPW), a chance for payroll professionals to celebrate the hard work they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will be celebrating NPW:</a:t>
            </a:r>
          </a:p>
          <a:p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i="1" dirty="0">
                <a:solidFill>
                  <a:srgbClr val="EAB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(insert here or add to next slide).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2D52048-6419-8856-E575-FEC63EEA3914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Did you know?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0CBA83B-90D9-C6D4-5048-91DDE15626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70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180D9DF3-E2D7-C366-1DDC-9F01ACE17D9E}"/>
              </a:ext>
            </a:extLst>
          </p:cNvPr>
          <p:cNvSpPr txBox="1">
            <a:spLocks/>
          </p:cNvSpPr>
          <p:nvPr/>
        </p:nvSpPr>
        <p:spPr>
          <a:xfrm>
            <a:off x="740348" y="453186"/>
            <a:ext cx="10133226" cy="1339519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are we doing for </a:t>
            </a:r>
          </a:p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National Payroll Week</a:t>
            </a:r>
          </a:p>
        </p:txBody>
      </p:sp>
      <p:pic>
        <p:nvPicPr>
          <p:cNvPr id="8" name="Picture 7" descr="A black and white text with a gold coin&#10;&#10;Description automatically generated">
            <a:extLst>
              <a:ext uri="{FF2B5EF4-FFF2-40B4-BE49-F238E27FC236}">
                <a16:creationId xmlns:a16="http://schemas.microsoft.com/office/drawing/2014/main" id="{F49E271D-CA71-9D9E-A56C-30599354BE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343" y="327369"/>
            <a:ext cx="1926463" cy="1140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DE53F-8FD3-66D2-51F7-55BD9062D062}"/>
              </a:ext>
            </a:extLst>
          </p:cNvPr>
          <p:cNvSpPr txBox="1"/>
          <p:nvPr/>
        </p:nvSpPr>
        <p:spPr>
          <a:xfrm>
            <a:off x="740348" y="2117558"/>
            <a:ext cx="780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activities here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1A9F88D-77AB-3173-438F-03236CCE4A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0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D9232F-D4B3-C12A-15FA-E74B4856FC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318F54E-2746-361D-B295-6A7AA58E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0"/>
            <a:ext cx="10201719" cy="5348061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Our pay day is: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rgbClr val="EAB200"/>
                </a:solidFill>
              </a:rPr>
              <a:t>Insert pay day(s)</a:t>
            </a:r>
            <a:br>
              <a:rPr lang="en-GB" b="1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To process by this date, we need any relevant payroll information by: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rgbClr val="EAB200"/>
                </a:solidFill>
              </a:rPr>
              <a:t>Insert timescale(s)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869E74A-9534-92BA-65E0-2347592D59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06160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31aedf4-1e20-4a82-8620-5d69347d55e6">
      <Terms xmlns="http://schemas.microsoft.com/office/infopath/2007/PartnerControls"/>
    </lcf76f155ced4ddcb4097134ff3c332f>
    <TaxCatchAll xmlns="2cadfc2b-0fc9-44b0-a6b6-dbf63fb36bf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38684732926C4F8BE5ED253D6C1A9B" ma:contentTypeVersion="13" ma:contentTypeDescription="Create a new document." ma:contentTypeScope="" ma:versionID="6f2461bae37f1b8e0530da15400b9f05">
  <xsd:schema xmlns:xsd="http://www.w3.org/2001/XMLSchema" xmlns:xs="http://www.w3.org/2001/XMLSchema" xmlns:p="http://schemas.microsoft.com/office/2006/metadata/properties" xmlns:ns2="e31aedf4-1e20-4a82-8620-5d69347d55e6" xmlns:ns3="2cadfc2b-0fc9-44b0-a6b6-dbf63fb36bff" targetNamespace="http://schemas.microsoft.com/office/2006/metadata/properties" ma:root="true" ma:fieldsID="fc2807697d34bcd985727536cb1b2e45" ns2:_="" ns3:_="">
    <xsd:import namespace="e31aedf4-1e20-4a82-8620-5d69347d55e6"/>
    <xsd:import namespace="2cadfc2b-0fc9-44b0-a6b6-dbf63fb36b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1aedf4-1e20-4a82-8620-5d69347d55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21c8111-0553-49a5-acfd-565528e59c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dfc2b-0fc9-44b0-a6b6-dbf63fb36bf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fcc332a-3693-4324-a694-3f47f572ceef}" ma:internalName="TaxCatchAll" ma:showField="CatchAllData" ma:web="2cadfc2b-0fc9-44b0-a6b6-dbf63fb36b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3F11B1-BDFA-45BF-824F-B84E9785A036}">
  <ds:schemaRefs>
    <ds:schemaRef ds:uri="http://purl.org/dc/dcmitype/"/>
    <ds:schemaRef ds:uri="http://schemas.microsoft.com/office/2006/documentManagement/types"/>
    <ds:schemaRef ds:uri="dbba51b7-a9e0-4ee2-a90f-875c66ffc992"/>
    <ds:schemaRef ds:uri="http://schemas.openxmlformats.org/package/2006/metadata/core-properties"/>
    <ds:schemaRef ds:uri="23a530e9-183f-411b-a63d-59b622b1798c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81F279-174C-49F1-ADE6-ABB3E6E044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CB8DD9-A90C-4068-B089-E1EC1A7C5786}"/>
</file>

<file path=docProps/app.xml><?xml version="1.0" encoding="utf-8"?>
<Properties xmlns="http://schemas.openxmlformats.org/officeDocument/2006/extended-properties" xmlns:vt="http://schemas.openxmlformats.org/officeDocument/2006/docPropsVTypes">
  <TotalTime>14330</TotalTime>
  <Words>706</Words>
  <Application>Microsoft Macintosh PowerPoint</Application>
  <PresentationFormat>Widescreen</PresentationFormat>
  <Paragraphs>95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1_Master</vt:lpstr>
      <vt:lpstr>PowerPoint Presentation</vt:lpstr>
      <vt:lpstr>PowerPoint Presentation</vt:lpstr>
      <vt:lpstr>Your payroll team</vt:lpstr>
      <vt:lpstr>Your payroll team</vt:lpstr>
      <vt:lpstr>PowerPoint Presentation</vt:lpstr>
      <vt:lpstr>PowerPoint Presentation</vt:lpstr>
      <vt:lpstr>PowerPoint Presentation</vt:lpstr>
      <vt:lpstr>PowerPoint Presentation</vt:lpstr>
      <vt:lpstr>Our pay day is: Insert pay day(s)  To process by this date, we need any relevant payroll information by: Insert timescale(s)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CIPP</dc:creator>
  <dc:description>1.2</dc:description>
  <cp:lastModifiedBy>Nicole Davis</cp:lastModifiedBy>
  <cp:revision>104</cp:revision>
  <dcterms:created xsi:type="dcterms:W3CDTF">2019-10-25T08:27:19Z</dcterms:created>
  <dcterms:modified xsi:type="dcterms:W3CDTF">2026-07-09T11:03:24Z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0x010100FB38684732926C4F8BE5ED253D6C1A9B</vt:lpwstr>
  </property>
  <property fmtid="{D5CDD505-2E9C-101B-9397-08002B2CF9AE}" pid="3" name="ArticulateGUID">
    <vt:lpwstr>2DDD6B9A-E33B-40F8-BFE0-7795259F1F82</vt:lpwstr>
  </property>
  <property fmtid="{D5CDD505-2E9C-101B-9397-08002B2CF9AE}" pid="4" name="ArticulatePath">
    <vt:lpwstr>21.12.09 BeConnected Session 1 SJ</vt:lpwstr>
  </property>
  <property fmtid="{D5CDD505-2E9C-101B-9397-08002B2CF9AE}" pid="5" name="Order">
    <vt:r8>11769600</vt:r8>
  </property>
  <property fmtid="{D5CDD505-2E9C-101B-9397-08002B2CF9AE}" pid="6" name="MediaServiceImageTags">
    <vt:lpwstr/>
  </property>
</Properties>
</file>