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8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69" r:id="rId11"/>
  </p:sldIdLst>
  <p:sldSz cx="111093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392" y="60"/>
      </p:cViewPr>
      <p:guideLst>
        <p:guide orient="horz" pos="2160"/>
        <p:guide pos="34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EC8B3-1E3F-4845-A9CF-859497B775ED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685800"/>
            <a:ext cx="5553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243AB-ABAE-984E-A483-ADB2D6ACD1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2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243AB-ABAE-984E-A483-ADB2D6ACD1D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200" y="2130433"/>
            <a:ext cx="9442926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6399" y="3886200"/>
            <a:ext cx="777652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522" y="274646"/>
            <a:ext cx="2705969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1757" y="274646"/>
            <a:ext cx="793661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61" y="4406908"/>
            <a:ext cx="944292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561" y="2906713"/>
            <a:ext cx="944292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758" y="1600206"/>
            <a:ext cx="53212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8203" y="1600206"/>
            <a:ext cx="532128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67" y="274638"/>
            <a:ext cx="999839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470" y="1535113"/>
            <a:ext cx="49085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70" y="2174875"/>
            <a:ext cx="49085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3383" y="1535113"/>
            <a:ext cx="49104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3383" y="2174875"/>
            <a:ext cx="49104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72" y="273050"/>
            <a:ext cx="36548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40" y="273058"/>
            <a:ext cx="621042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472" y="1435103"/>
            <a:ext cx="36548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509" y="4800600"/>
            <a:ext cx="66655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7509" y="612775"/>
            <a:ext cx="66655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509" y="5367338"/>
            <a:ext cx="66655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5467" y="274638"/>
            <a:ext cx="99983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467" y="1600206"/>
            <a:ext cx="999839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466" y="6356358"/>
            <a:ext cx="259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2DFB-ADCF-7140-9D1B-9CDFFB06837C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5687" y="6356358"/>
            <a:ext cx="35179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1684" y="6356358"/>
            <a:ext cx="259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8097-A116-1540-BEA4-6173C97E746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5467" y="480164"/>
            <a:ext cx="9998393" cy="1598612"/>
          </a:xfrm>
        </p:spPr>
        <p:txBody>
          <a:bodyPr>
            <a:noAutofit/>
          </a:bodyPr>
          <a:lstStyle/>
          <a:p>
            <a:br>
              <a:rPr lang="en-US" dirty="0">
                <a:solidFill>
                  <a:srgbClr val="1F497D"/>
                </a:solidFill>
              </a:rPr>
            </a:br>
            <a:r>
              <a:rPr lang="en-US" sz="5400" dirty="0">
                <a:solidFill>
                  <a:srgbClr val="1F497D"/>
                </a:solidFill>
              </a:rPr>
              <a:t>Sanctum </a:t>
            </a:r>
            <a:br>
              <a:rPr lang="en-US" sz="5400" dirty="0">
                <a:solidFill>
                  <a:srgbClr val="1F497D"/>
                </a:solidFill>
              </a:rPr>
            </a:br>
            <a:r>
              <a:rPr lang="en-US" sz="5400" dirty="0">
                <a:solidFill>
                  <a:srgbClr val="1F497D"/>
                </a:solidFill>
              </a:rPr>
              <a:t>Auto-Enrolment Audit </a:t>
            </a:r>
            <a:br>
              <a:rPr lang="en-US" sz="5400" dirty="0">
                <a:solidFill>
                  <a:srgbClr val="1F497D"/>
                </a:solidFill>
              </a:rPr>
            </a:br>
            <a:endParaRPr lang="en-US" sz="5400" dirty="0">
              <a:solidFill>
                <a:srgbClr val="1F497D"/>
              </a:solidFill>
            </a:endParaRPr>
          </a:p>
        </p:txBody>
      </p:sp>
      <p:pic>
        <p:nvPicPr>
          <p:cNvPr id="6" name="Content Placeholder 5" descr="FINAL_Sanctum_Software_blue_text_logo_1000x600px_whitebackgroun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1" r="-16271"/>
          <a:stretch>
            <a:fillRect/>
          </a:stretch>
        </p:blipFill>
        <p:spPr>
          <a:xfrm>
            <a:off x="2856273" y="3388732"/>
            <a:ext cx="5398413" cy="2496019"/>
          </a:xfr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605623" y="2085149"/>
            <a:ext cx="9998393" cy="689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dirty="0">
                <a:solidFill>
                  <a:srgbClr val="1F497D"/>
                </a:solidFill>
              </a:rPr>
            </a:br>
            <a:r>
              <a:rPr lang="en-US" sz="5400" dirty="0">
                <a:solidFill>
                  <a:srgbClr val="1F497D"/>
                </a:solidFill>
              </a:rPr>
              <a:t>Overview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br>
              <a:rPr lang="en-US" sz="4000" dirty="0">
                <a:solidFill>
                  <a:srgbClr val="1F497D"/>
                </a:solidFill>
              </a:rPr>
            </a:br>
            <a:endParaRPr lang="en-US" sz="4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56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NAL_Sanctum_Software_blue_text_logo_1000x600px_whitebackgroun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4" r="-16274"/>
          <a:stretch>
            <a:fillRect/>
          </a:stretch>
        </p:blipFill>
        <p:spPr>
          <a:xfrm>
            <a:off x="-251699" y="984250"/>
            <a:ext cx="11359113" cy="5141919"/>
          </a:xfrm>
        </p:spPr>
      </p:pic>
    </p:spTree>
    <p:extLst>
      <p:ext uri="{BB962C8B-B14F-4D97-AF65-F5344CB8AC3E}">
        <p14:creationId xmlns:p14="http://schemas.microsoft.com/office/powerpoint/2010/main" val="373748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Sanctum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Sanctum’s founders were heavily involved in the early plans for auto enrolment and AE systems</a:t>
            </a:r>
          </a:p>
          <a:p>
            <a:r>
              <a:rPr lang="en-GB" dirty="0"/>
              <a:t>Due to over complexity of AE, we could foresee that employers were likely to incur significant operational errors, which led us to form Sanctum Software to help correct issues</a:t>
            </a:r>
          </a:p>
          <a:p>
            <a:r>
              <a:rPr lang="en-GB" dirty="0"/>
              <a:t>Sanctum’s bespoke system will check if AE calculations have been done correctly and, if not, what the errors are and what corrections are needed at individual employee level</a:t>
            </a:r>
          </a:p>
          <a:p>
            <a:endParaRPr lang="en-GB" dirty="0"/>
          </a:p>
        </p:txBody>
      </p:sp>
      <p:pic>
        <p:nvPicPr>
          <p:cNvPr id="4" name="Content Placeholder 5" descr="FINAL_Sanctum_Software_blue_text_logo_1000x600px_whit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1" r="-16271"/>
          <a:stretch>
            <a:fillRect/>
          </a:stretch>
        </p:blipFill>
        <p:spPr>
          <a:xfrm>
            <a:off x="8496582" y="155187"/>
            <a:ext cx="2730440" cy="12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Sanctum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system checks AE compliance using anonymised payroll and employee data</a:t>
            </a:r>
          </a:p>
          <a:p>
            <a:r>
              <a:rPr lang="en-GB" dirty="0"/>
              <a:t>It also uses the scheme setup parameters the employer believes were used to set up the AE scheme </a:t>
            </a:r>
          </a:p>
          <a:p>
            <a:r>
              <a:rPr lang="en-GB" dirty="0"/>
              <a:t>The system then calculates what contributions should have been made for each employee compared to contributions that were actually made</a:t>
            </a:r>
          </a:p>
          <a:p>
            <a:r>
              <a:rPr lang="en-GB" dirty="0"/>
              <a:t>Sanctum then passes the findings on to our consulting partners to advise on how to prevent future issues and calculate the lost investment value caused by the errors</a:t>
            </a:r>
          </a:p>
        </p:txBody>
      </p:sp>
      <p:pic>
        <p:nvPicPr>
          <p:cNvPr id="4" name="Content Placeholder 5" descr="FINAL_Sanctum_Software_blue_text_logo_1000x600px_whit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1" r="-16271"/>
          <a:stretch>
            <a:fillRect/>
          </a:stretch>
        </p:blipFill>
        <p:spPr>
          <a:xfrm>
            <a:off x="8496582" y="155187"/>
            <a:ext cx="2730440" cy="12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4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AE Errors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67" y="1600206"/>
            <a:ext cx="9998393" cy="4845861"/>
          </a:xfrm>
        </p:spPr>
        <p:txBody>
          <a:bodyPr>
            <a:normAutofit/>
          </a:bodyPr>
          <a:lstStyle/>
          <a:p>
            <a:r>
              <a:rPr lang="en-GB" sz="3000" dirty="0"/>
              <a:t>Non-compliant auto enrolment communications to employees</a:t>
            </a:r>
          </a:p>
          <a:p>
            <a:r>
              <a:rPr lang="en-GB" sz="3000" dirty="0"/>
              <a:t>Poor understanding of postponement and incorrect application</a:t>
            </a:r>
          </a:p>
          <a:p>
            <a:r>
              <a:rPr lang="en-GB" sz="3000" dirty="0"/>
              <a:t>Failure to understand the basis for the calculation of AE contributions resulting in incorrect contributions</a:t>
            </a:r>
          </a:p>
          <a:p>
            <a:r>
              <a:rPr lang="en-GB" sz="3000" dirty="0"/>
              <a:t>Contribution increases in 2018 and 2019 not applied correctly</a:t>
            </a:r>
          </a:p>
        </p:txBody>
      </p:sp>
      <p:pic>
        <p:nvPicPr>
          <p:cNvPr id="4" name="Content Placeholder 5" descr="FINAL_Sanctum_Software_blue_text_logo_1000x600px_whit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1" r="-16271"/>
          <a:stretch>
            <a:fillRect/>
          </a:stretch>
        </p:blipFill>
        <p:spPr>
          <a:xfrm>
            <a:off x="8496582" y="155187"/>
            <a:ext cx="2730440" cy="12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8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Reasons for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Employees not trained sufficiently – have a go at it, but without a full understanding and make errors </a:t>
            </a:r>
          </a:p>
          <a:p>
            <a:r>
              <a:rPr lang="en-GB" dirty="0"/>
              <a:t>AE initially set up correctly, but the lack of a proper hand-over to BAU or staff changes caused errors</a:t>
            </a:r>
          </a:p>
          <a:p>
            <a:r>
              <a:rPr lang="en-GB" dirty="0"/>
              <a:t>Company restructures or mergers and acquisitions that move AE into a central function/payroll system change reveals compliance failures</a:t>
            </a:r>
          </a:p>
          <a:p>
            <a:r>
              <a:rPr lang="en-GB" dirty="0"/>
              <a:t>Employees trying to conceal AE errors (often resigning when they come to light) </a:t>
            </a:r>
          </a:p>
        </p:txBody>
      </p:sp>
      <p:pic>
        <p:nvPicPr>
          <p:cNvPr id="4" name="Content Placeholder 5" descr="FINAL_Sanctum_Software_blue_text_logo_1000x600px_whit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1" r="-16271"/>
          <a:stretch>
            <a:fillRect/>
          </a:stretch>
        </p:blipFill>
        <p:spPr>
          <a:xfrm>
            <a:off x="8496582" y="155187"/>
            <a:ext cx="2730440" cy="12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1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Sales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67" y="1600206"/>
            <a:ext cx="9998393" cy="4954503"/>
          </a:xfrm>
        </p:spPr>
        <p:txBody>
          <a:bodyPr>
            <a:normAutofit/>
          </a:bodyPr>
          <a:lstStyle/>
          <a:p>
            <a:r>
              <a:rPr lang="en-GB" sz="3000" dirty="0"/>
              <a:t>Employers realising with contribution rates now at 8%, any errors will rapidly multiply to a significant sum</a:t>
            </a:r>
          </a:p>
          <a:p>
            <a:pPr marL="1200150" lvl="2" indent="-342900"/>
            <a:r>
              <a:rPr lang="en-GB" dirty="0"/>
              <a:t>CFOs/HR Directors need to be aware how quickly even minor errors can become a significant problem</a:t>
            </a:r>
          </a:p>
          <a:p>
            <a:r>
              <a:rPr lang="en-GB" sz="3000" dirty="0"/>
              <a:t>Lawyers working on mergers and acquisitions are now checking the compliance of companies being acquired </a:t>
            </a:r>
          </a:p>
          <a:p>
            <a:pPr marL="1200150" lvl="2" indent="-342900"/>
            <a:r>
              <a:rPr lang="en-GB" dirty="0"/>
              <a:t>If proof of compliance is not available – this increases the warranties for sellers, but is also a cause for concern for acquirers</a:t>
            </a:r>
          </a:p>
          <a:p>
            <a:pPr marL="1200150" lvl="2" indent="-342900"/>
            <a:r>
              <a:rPr lang="en-GB" dirty="0"/>
              <a:t>An AE compliance check will add significant value to a seller, it not only shows AE is correct but adds confidence that the company is likely to be on top of compliance</a:t>
            </a:r>
          </a:p>
        </p:txBody>
      </p:sp>
      <p:pic>
        <p:nvPicPr>
          <p:cNvPr id="4" name="Content Placeholder 5" descr="FINAL_Sanctum_Software_blue_text_logo_1000x600px_whit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1" r="-16271"/>
          <a:stretch>
            <a:fillRect/>
          </a:stretch>
        </p:blipFill>
        <p:spPr>
          <a:xfrm>
            <a:off x="8496582" y="155187"/>
            <a:ext cx="2730440" cy="12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4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Summary Output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22214"/>
              </p:ext>
            </p:extLst>
          </p:nvPr>
        </p:nvGraphicFramePr>
        <p:xfrm>
          <a:off x="525101" y="1837852"/>
          <a:ext cx="10085560" cy="420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0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6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907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Adjustments to correct AE underpayments: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2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Month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Jan-17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Feb-17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Mar-17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Apr-17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May-17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Jun-17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Jul-17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Aug-17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Sep-17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Oct-17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Nov-17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Dec-17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AE Underpayment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1001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1376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1223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15914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791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1767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1659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2578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1987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1485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1484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1074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Cumulative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1001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2377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3600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19514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20305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22072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23731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26309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28296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29781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31265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32339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Month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Jan-18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Feb-18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Mar-18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Apr-18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May-18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Jun-18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Jul-18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Aug-18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Sep-18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Oct-18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Nov-18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Dec-18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AE Underpayment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961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927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2055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27177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3080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3885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4057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4914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4453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4801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3373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3841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Cumulative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33300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34227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36282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63459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66539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70424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74481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79395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83848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88649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92022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95863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Month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Jan-19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Feb-19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Mar-19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Apr-19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May-19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effectLst/>
                        </a:rPr>
                        <a:t>Jun-19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AE Underpayment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2072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2868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5311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3010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3235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2624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9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Cumulative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97935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100803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106114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109124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 dirty="0">
                          <a:effectLst/>
                        </a:rPr>
                        <a:t>112359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114983</a:t>
                      </a:r>
                      <a:endParaRPr lang="en-GB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773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Note: These underpayment adjustments do not include compensation for loss of investment returns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2" marR="8142" marT="814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Content Placeholder 5" descr="FINAL_Sanctum_Software_blue_text_logo_1000x600px_whit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1" r="-16271"/>
          <a:stretch>
            <a:fillRect/>
          </a:stretch>
        </p:blipFill>
        <p:spPr>
          <a:xfrm>
            <a:off x="8496582" y="155187"/>
            <a:ext cx="2730440" cy="12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6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Detailed Output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014" y="4209862"/>
            <a:ext cx="107736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ANONYMISED OUTPUT BY EMPLOYEE FOR EACH PAY PERIOD IDENTIFIES:</a:t>
            </a:r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EES &amp; ERS CONTRIBUTIONS MADE VS. WHAT CONTRIBUTIONS SHOULD HAVE BEEN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ANY UNDERPAYMENTS &amp; OVERPAYMENTS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CORRECTIONS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EES &amp; ERS CONTRIBITION% BEFORE &amp; AFTER CORRECTIONS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ADJUSTMENTS NEEDED TO MEET COMPLIANCE (EXCLUDING INVESTMENT LOSS COMPENSATION)</a:t>
            </a:r>
          </a:p>
          <a:p>
            <a:endParaRPr lang="en-GB" sz="1200" dirty="0"/>
          </a:p>
          <a:p>
            <a:r>
              <a:rPr lang="en-GB" sz="1400" dirty="0"/>
              <a:t>Note: Example case where certification basis used was qualifying earnings. Data sample used from 2017-18 </a:t>
            </a:r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467" y="1660185"/>
            <a:ext cx="9998075" cy="179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5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Trigger points for AE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6"/>
            <a:ext cx="10604310" cy="4954503"/>
          </a:xfrm>
        </p:spPr>
        <p:txBody>
          <a:bodyPr>
            <a:normAutofit/>
          </a:bodyPr>
          <a:lstStyle/>
          <a:p>
            <a:r>
              <a:rPr lang="en-GB" dirty="0"/>
              <a:t>New FDs &amp; HRDs reviewing pension arrangements &amp; checking AE compliance (before it becomes their problem)  </a:t>
            </a:r>
          </a:p>
          <a:p>
            <a:r>
              <a:rPr lang="en-GB" dirty="0"/>
              <a:t>Increased enforcement by TPR</a:t>
            </a:r>
          </a:p>
          <a:p>
            <a:pPr lvl="1"/>
            <a:r>
              <a:rPr lang="en-GB" dirty="0"/>
              <a:t>Fear of reputational damage often greater than financial impact</a:t>
            </a:r>
          </a:p>
          <a:p>
            <a:pPr lvl="1"/>
            <a:r>
              <a:rPr lang="en-GB" dirty="0"/>
              <a:t>TPR using RTI &amp; provider data to target non-compliant employers</a:t>
            </a:r>
          </a:p>
          <a:p>
            <a:pPr lvl="1"/>
            <a:r>
              <a:rPr lang="en-GB" dirty="0"/>
              <a:t>TPR work with enforcement teams from DWP-NMW, HMRC &amp; VAT</a:t>
            </a:r>
          </a:p>
          <a:p>
            <a:r>
              <a:rPr lang="en-GB" dirty="0"/>
              <a:t>Merger and Acquisition Activity</a:t>
            </a:r>
          </a:p>
          <a:p>
            <a:pPr lvl="1"/>
            <a:r>
              <a:rPr lang="en-GB" dirty="0"/>
              <a:t>Preparation / due diligence compliance checks</a:t>
            </a:r>
          </a:p>
          <a:p>
            <a:pPr lvl="1"/>
            <a:r>
              <a:rPr lang="en-GB" dirty="0"/>
              <a:t>Resolution of historic non-compliance before/following acquisition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4" name="Content Placeholder 5" descr="FINAL_Sanctum_Software_blue_text_logo_1000x600px_white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1" r="-16271"/>
          <a:stretch>
            <a:fillRect/>
          </a:stretch>
        </p:blipFill>
        <p:spPr>
          <a:xfrm>
            <a:off x="8496582" y="155187"/>
            <a:ext cx="2730440" cy="12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49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</TotalTime>
  <Words>658</Words>
  <Application>Microsoft Office PowerPoint</Application>
  <PresentationFormat>Custom</PresentationFormat>
  <Paragraphs>150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Theme</vt:lpstr>
      <vt:lpstr> Sanctum  Auto-Enrolment Audit  </vt:lpstr>
      <vt:lpstr>About Sanctum Software</vt:lpstr>
      <vt:lpstr>Sanctum Software</vt:lpstr>
      <vt:lpstr>Typical AE Errors </vt:lpstr>
      <vt:lpstr>Other Reasons for Errors</vt:lpstr>
      <vt:lpstr>Sales Opportunities</vt:lpstr>
      <vt:lpstr>Example of Summary Output</vt:lpstr>
      <vt:lpstr>Example of Detailed Output</vt:lpstr>
      <vt:lpstr>Trigger points for AE reviews</vt:lpstr>
      <vt:lpstr>PowerPoint Presentation</vt:lpstr>
    </vt:vector>
  </TitlesOfParts>
  <Company>IRO Consulting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mark.c.ellis@btinternet.com</dc:creator>
  <cp:lastModifiedBy>Vickie Graham</cp:lastModifiedBy>
  <cp:revision>111</cp:revision>
  <dcterms:created xsi:type="dcterms:W3CDTF">2015-02-19T17:56:48Z</dcterms:created>
  <dcterms:modified xsi:type="dcterms:W3CDTF">2020-03-02T13:20:20Z</dcterms:modified>
</cp:coreProperties>
</file>